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stomShape 1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CustomShape 2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14">
              <a:alphaModFix amt="50000"/>
            </a:blip>
            <a:tile/>
          </a:blipFill>
          <a:ln w="126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>
                  <a:alpha val="0"/>
                </a:srgbClr>
              </a:gs>
            </a:gsLst>
            <a:lin ang="3000000"/>
          </a:gradFill>
          <a:ln w="126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tIns="45000" rIns="90000" bIns="45000" anchor="b">
            <a:normAutofit/>
          </a:bodyPr>
          <a:lstStyle/>
          <a:p>
            <a:pPr algn="r">
              <a:lnSpc>
                <a:spcPct val="100000"/>
              </a:lnSpc>
            </a:pPr>
            <a:r>
              <a:rPr lang="ru-RU" sz="4800" b="1" strike="noStrike" spc="-1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lang="ru-RU" sz="4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CustomShape 8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cxn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cxn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cxn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4">
                <a:alphaModFix amt="50000"/>
              </a:blip>
              <a:tile/>
            </a:blipFill>
            <a:ln w="12600">
              <a:noFill/>
            </a:ln>
            <a:effectLst>
              <a:outerShdw blurRad="50800" dist="3816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" name="Line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240">
              <a:solidFill>
                <a:srgbClr val="196F85"/>
              </a:solidFill>
              <a:miter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fld id="{E9D5B518-FDBF-490E-B89A-EF3C6FEFC746}" type="datetime">
              <a:rPr lang="ru-RU" sz="1000" b="0" strike="noStrike" spc="-1">
                <a:solidFill>
                  <a:srgbClr val="FFFFFF"/>
                </a:solidFill>
                <a:latin typeface="Lucida Sans Unicode"/>
              </a:rPr>
              <a:t>24.11.2023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8052118-10BD-47E5-9E36-E74FD176CAFF}" type="slidenum">
              <a:rPr lang="ru-RU" sz="1000" b="0" strike="noStrike" spc="-1">
                <a:solidFill>
                  <a:srgbClr val="FFFFFF"/>
                </a:solidFill>
                <a:latin typeface="Lucida Sans Unicode"/>
              </a:r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100" b="0" strike="noStrike" spc="-1">
                <a:solidFill>
                  <a:srgbClr val="000000"/>
                </a:solidFill>
                <a:latin typeface="Lucida Sans Unicode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900" b="0" strike="noStrike" spc="-1">
                <a:solidFill>
                  <a:srgbClr val="000000"/>
                </a:solidFill>
                <a:latin typeface="Lucida Sans Unicode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2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14">
              <a:alphaModFix amt="50000"/>
            </a:blip>
            <a:tile/>
          </a:blipFill>
          <a:ln w="126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4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Образец текста</a:t>
            </a:r>
          </a:p>
          <a:p>
            <a:pPr marL="621720" lvl="1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lang="ru-RU" sz="2300" b="0" strike="noStrike" spc="-1">
                <a:solidFill>
                  <a:srgbClr val="000000"/>
                </a:solidFill>
                <a:latin typeface="Lucida Sans Unicode"/>
              </a:rPr>
              <a:t>Второй уровень</a:t>
            </a:r>
          </a:p>
          <a:p>
            <a:pPr marL="859680" lvl="2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2100" b="0" strike="noStrike" spc="-1">
                <a:solidFill>
                  <a:srgbClr val="000000"/>
                </a:solidFill>
                <a:latin typeface="Lucida Sans Unicode"/>
              </a:rPr>
              <a:t>Третий уровень</a:t>
            </a:r>
          </a:p>
          <a:p>
            <a:pPr marL="1143000" lvl="3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1900" b="0" strike="noStrike" spc="-1">
                <a:solidFill>
                  <a:srgbClr val="000000"/>
                </a:solidFill>
                <a:latin typeface="Lucida Sans Unicode"/>
              </a:rPr>
              <a:t>Четвертый уровень</a:t>
            </a:r>
          </a:p>
          <a:p>
            <a:pPr marL="1371600" lvl="4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Пятый уровень</a:t>
            </a:r>
          </a:p>
        </p:txBody>
      </p:sp>
      <p:sp>
        <p:nvSpPr>
          <p:cNvPr id="56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fld id="{A158DBFE-331C-4B82-A1AC-C5F95C908C09}" type="datetime">
              <a:rPr lang="ru-RU" sz="1000" b="0" strike="noStrike" spc="-1">
                <a:solidFill>
                  <a:srgbClr val="000000"/>
                </a:solidFill>
                <a:latin typeface="Lucida Sans Unicode"/>
              </a:rPr>
              <a:t>24.11.2023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57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58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B777A2F-8A62-4F7E-8FF8-D75430A2B17E}" type="slidenum">
              <a:rPr lang="ru-RU" sz="1000" b="0" strike="noStrike" spc="-1">
                <a:solidFill>
                  <a:srgbClr val="000000"/>
                </a:solidFill>
                <a:latin typeface="Lucida Sans Unicode"/>
              </a:r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59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lang="ru-RU" sz="41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45840" y="891897"/>
            <a:ext cx="7772040" cy="1295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>
            <a:normAutofit fontScale="95000"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Муниципальное общеобразовательное учреждение средняя общеобразовательная школа №16 г</a:t>
            </a:r>
            <a:r>
              <a:rPr lang="ru-RU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  <a:r>
              <a:rPr lang="en-US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Балашов </a:t>
            </a:r>
            <a:r>
              <a:rPr lang="en-US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c</a:t>
            </a:r>
            <a:r>
              <a:rPr lang="ru-RU" sz="1800" b="1" strike="noStrike" spc="-1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труктурное</a:t>
            </a:r>
            <a:r>
              <a:rPr lang="ru-RU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подразделение </a:t>
            </a:r>
            <a:r>
              <a:rPr lang="ru-RU" sz="18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«Детский сад «Светлячок</a:t>
            </a:r>
            <a:r>
              <a:rPr lang="ru-RU" b="1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» в п. Первомайский </a:t>
            </a:r>
            <a:r>
              <a:rPr lang="ru-RU" b="1" spc="-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Балашовского</a:t>
            </a:r>
            <a:r>
              <a:rPr lang="ru-RU" b="1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района Саратовской</a:t>
            </a:r>
            <a:r>
              <a:rPr lang="en-US" b="1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b="1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области</a:t>
            </a:r>
            <a: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18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331640" y="2565000"/>
            <a:ext cx="6400440" cy="2160144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45000">
            <a:normAutofit fontScale="62500" lnSpcReduction="20000"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ru-RU" sz="2700" b="1" strike="noStrike" spc="-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ОБРАЗОВАТЕЛЬНАЯ ПРОГРАММА</a:t>
            </a:r>
            <a:endParaRPr lang="ru-RU" sz="29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ДОШКОЛЬНОГО ОБРАЗОВАНИЯ </a:t>
            </a:r>
            <a:endParaRPr lang="ru-RU" sz="29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МУНИЦИПАЛЬНОГО ОБЩЕОБРАЗОВАТЕЛЬНОГО УЧРЕЖДЕНИЯ </a:t>
            </a:r>
            <a:r>
              <a:rPr lang="ru-RU" sz="29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СРЕДН</a:t>
            </a:r>
            <a:r>
              <a:rPr lang="ru-RU" sz="2900" b="1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ЯЯ</a:t>
            </a:r>
            <a:r>
              <a:rPr lang="ru-RU" sz="29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ОБЩЕОБРАЗОВАТЕЛЬНАЯ ШКОЛА </a:t>
            </a: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№16 </a:t>
            </a:r>
            <a:r>
              <a:rPr lang="ru-RU" sz="29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Г. БАЛАШОВ СТРУКТУРНОЕ </a:t>
            </a: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ПОДРАЗДЕЛЕНИЕ «ДЕТСКИЙ САД «СВЕТЛЯЧОК</a:t>
            </a:r>
            <a:r>
              <a:rPr lang="ru-RU" sz="29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 В П. ПЕРВОМАЙСКИЙ БАЛАШОВСКОГО РАЙОНА САРАТОВСКОЙ ОБЛАСТИ</a:t>
            </a:r>
            <a:endParaRPr lang="ru-RU" sz="29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ru-RU" sz="29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67640" y="1052640"/>
            <a:ext cx="8218800" cy="5073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75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u="sng" strike="noStrike" spc="-1" dirty="0">
                <a:solidFill>
                  <a:srgbClr val="000000"/>
                </a:solidFill>
                <a:uFillTx/>
                <a:latin typeface="PT Astra Serif" panose="020A0603040505020204" pitchFamily="18" charset="-52"/>
                <a:ea typeface="PT Astra Serif" panose="020A0603040505020204" pitchFamily="18" charset="-52"/>
              </a:rPr>
              <a:t>К шести годам:</a:t>
            </a:r>
            <a:endParaRPr lang="ru-RU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-ребенок демонстрирует ярко выраженную потребность в двигательной активности, владеет основными способами укрепления здоровья , владеет основными способами укрепления здоровья, способен различать разные эмоциональные состояния взрослых и сверстников, владеет представлениями о безопасном поведении, ребёнок самостоятельно определяет замысел рисунка, согласовывает свои интересы с интересами партнеров в игровой деятельности и т.д.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67640" y="119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60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u="sng" strike="noStrike" spc="-1" dirty="0">
                <a:solidFill>
                  <a:srgbClr val="000000"/>
                </a:solidFill>
                <a:uFillTx/>
                <a:latin typeface="PT Astra Serif" panose="020A0603040505020204" pitchFamily="18" charset="-52"/>
                <a:ea typeface="PT Astra Serif" panose="020A0603040505020204" pitchFamily="18" charset="-52"/>
              </a:rPr>
              <a:t>К концу дошкольного возраста</a:t>
            </a: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: 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у ребенка сформированы основные физические и </a:t>
            </a:r>
            <a:r>
              <a:rPr lang="ru-RU" b="0" strike="noStrike" spc="-1" dirty="0" err="1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нравственноволевые</a:t>
            </a: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качества, соблюдает элементарные правила здорового образа жизни и личной гигиены, соблюдает элементарные социальные нормы и правила поведения в различных видах деятельности, ребёнок способен понимать свои переживания и причины их возникновения, имеет представление о жизни людей в России, имеет некоторые представления о важных исторических событиях Отечества и т.д.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 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-1714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95500"/>
          </a:bodyPr>
          <a:lstStyle/>
          <a:p>
            <a:pPr algn="ctr">
              <a:lnSpc>
                <a:spcPct val="100000"/>
              </a:lnSpc>
            </a:pPr>
            <a:r>
              <a:rPr lang="ru-RU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Режим дня в холодный период в разновозрастной </a:t>
            </a:r>
            <a:r>
              <a:rPr lang="ru-RU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группе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(3-7 </a:t>
            </a:r>
            <a:r>
              <a:rPr lang="ru-RU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ЛЕТ)</a:t>
            </a:r>
            <a: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116" name="Table 3"/>
          <p:cNvGraphicFramePr/>
          <p:nvPr>
            <p:extLst>
              <p:ext uri="{D42A27DB-BD31-4B8C-83A1-F6EECF244321}">
                <p14:modId xmlns:p14="http://schemas.microsoft.com/office/powerpoint/2010/main" val="1562720582"/>
              </p:ext>
            </p:extLst>
          </p:nvPr>
        </p:nvGraphicFramePr>
        <p:xfrm>
          <a:off x="1223640" y="424725"/>
          <a:ext cx="6696360" cy="5491445"/>
        </p:xfrm>
        <a:graphic>
          <a:graphicData uri="http://schemas.openxmlformats.org/drawingml/2006/table">
            <a:tbl>
              <a:tblPr/>
              <a:tblGrid>
                <a:gridCol w="5103000"/>
                <a:gridCol w="1593360"/>
              </a:tblGrid>
              <a:tr h="228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100" b="1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Режимные моменты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Время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Приём, осмотр детей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8.00-8.20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(игры на прогулке, утренняя гимнастика, дежурство, подготовка к завтраку)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8.20-8.35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Завтрак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8.35-8.55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(игры и подготовка к НОД)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8.55-9.00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Непрерывная образовательная деятельность с детьми      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9.00-10.10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(Игры, подготовка к прогулке, наблюдения, труд, прогулка)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10.10-12.00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5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(Возвращение с прогулки, подготовка к обеду)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12.10-12.20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Обед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12.20-12.50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7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(гигиенические процедуры, подготовка ко сну)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12.50-13.00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Дневной сон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13.00-15.00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(постепенный подъем, проведение закаливающих, гигиенических процедур)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15.00-15.15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Подготовка к полднику, полдник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15.15-15.35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Чтение художественной литературы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15.35-15.50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детей (игры)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15.50-16.00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Непрерывная образовательная деятельность с детьми      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16.00-16.30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(подготовка к прогулке, прогулка)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16.30-17.00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1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Уход детей домой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Программа разработана в соответствии: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с Федеральным законом от 29.12.2012 г. № 273-ФЗ «Об образовании в Российской Федерации»;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с ФГОС дошкольного образования (утв. приказом Министерства образования и науки Российской Федерации от 17 октября 2013 г. № 1155);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 с Порядком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 (утв. приказом Министерства просвещения РФ от 31.07.2020 г. № 373);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 с Федеральной образовательной программой дошкольного образования (утв. приказом </a:t>
            </a:r>
            <a:r>
              <a:rPr lang="ru-RU" sz="1500" b="0" strike="noStrike" spc="-1" dirty="0" err="1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Минпросвещения</a:t>
            </a: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РФ от 25.11.2022 г. № 1028);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c основной образовательной программой дошкольного образования  МОУ СОШ №16 г. Балашов в п. Первомайский 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Образовательная программа направлена на реализацию обязательной части основной образовательной программы ДО и части, формируемой участниками образовательных отношений.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Программа является основой для образования детей младшего и старшего дошкольного </a:t>
            </a:r>
            <a:r>
              <a:rPr lang="ru-RU" sz="15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возраста</a:t>
            </a:r>
            <a:endParaRPr lang="ru-RU" sz="15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15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Пояснительная записка</a:t>
            </a:r>
            <a:endParaRPr lang="ru-RU" sz="41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Цель образовательной программы</a:t>
            </a: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- 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 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Задачи образовательной программы:</a:t>
            </a:r>
            <a:endParaRPr lang="ru-RU" sz="14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- 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- 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 - построение (структурирование) содержания образовательной деятельности на основе учёта возрастных и индивидуальных особенностей развития детей 3-7 лет;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- создание условий для равного доступа к образованию для детей  с учётом разнообразия образовательных потребностей и индивидуальных возможностей;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</a:t>
            </a:r>
          </a:p>
        </p:txBody>
      </p:sp>
      <p:sp>
        <p:nvSpPr>
          <p:cNvPr id="10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89500" lnSpcReduction="10000"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Цели и задачи образовательной программы</a:t>
            </a:r>
            <a:endParaRPr lang="ru-RU" sz="41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Задачи </a:t>
            </a:r>
            <a:r>
              <a:rPr lang="ru-RU" sz="14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образовательной программы:</a:t>
            </a:r>
            <a:endParaRPr lang="ru-RU" sz="14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 охрана и укрепление физического и психического здоровья детей, в </a:t>
            </a:r>
            <a:r>
              <a:rPr lang="ru-RU" sz="1400" b="0" strike="noStrike" spc="-1" dirty="0" err="1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т.ч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 их эмоционального благополучия;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- 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- 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- достижение детьми на этапе завершения дошкольного образования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1400" b="0" strike="noStrike" spc="-1" dirty="0" smtClean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14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89500" lnSpcReduction="10000"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Цели и задачи образовательной программы</a:t>
            </a:r>
            <a:endParaRPr lang="ru-RU" sz="41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1932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1) полноценное проживание ребёнком всех этапов детства, обогащение (амплификация) детского развития;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2) построение образовательной деятельности на основе индивидуальных особенностей каждого ребёнка, при котором сам ребёнок становится активным в выборе содержания своего образования, становится субъектом образования;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3) содействие и сотрудничество детей и родителей (законных представителей), совершеннолетних членов семьи, принимающих участие в воспитании детей 5-6 лет, а также педагогических работников(далее вместе - взрослые);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4) признание ребёнка полноценным участником (субъектом) образовательных отношений;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5) поддержка инициативы детей в различных видах деятельности;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6) сотрудничество с семьей;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7) приобщение детей к социокультурным нормам, традициям семьи, общества и государства;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8) формирование познавательных интересов и познавательных действий ребёнка в различных видах деятельности;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9)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10) учёт этнокультурной ситуации развития детей.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Принципы и подходы к формированию  программы</a:t>
            </a:r>
            <a:r>
              <a:rPr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b="1"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Программа </a:t>
            </a:r>
            <a:r>
              <a:rPr lang="ru-RU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построена на следующих принципах дошкольного образования, установленных ФГОС ДО:</a:t>
            </a:r>
            <a:r>
              <a:rPr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b="1"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b="1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90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При разработке образовательной программы учитывались следующие значимые характеристики: географическое месторасположение; социокультурная среда; контингент воспитанников; характеристики особенностей развития детей. 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Разновозрастные группы в обоих структурных подразделениях  делятся на 4 подгруппы: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 младшая подгруппа (от3 до 4лет)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</a:t>
            </a: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Средняя подгруппа( от 4 до 5 лет)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Старшая подгруппа (от 5до 6лет)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Подготовительная (от 6 до 7 лет).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ДОУ работают в условиях 9ти часового пребывания (с 8.00 до 17.00), в режиме пятидневной рабочей недели.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Реализация программы осуществляется в форме игры, познавательной и исследовательской деятельности, творческой активности, обеспечивающей художественно-эстетическое развитие ребенка.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2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Значимые для разработки и реализации  программы характеристики, в </a:t>
            </a:r>
            <a:r>
              <a:rPr lang="ru-RU" sz="2000" b="1" strike="noStrike" spc="-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т.ч</a:t>
            </a:r>
            <a:r>
              <a:rPr lang="ru-RU" sz="20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 характеристики особенностей </a:t>
            </a:r>
            <a:endParaRPr lang="ru-RU" sz="2000" b="1" strike="noStrike" spc="-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развития </a:t>
            </a:r>
            <a:r>
              <a:rPr lang="ru-RU" sz="20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детей 3-7лет </a:t>
            </a:r>
            <a:r>
              <a:rPr sz="20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sz="2000"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20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Содержание и планируемые результаты ОП ДО не ниже соответствующих содержания и планируемых результатов Федеральной образовательной программы для детей к 6 годам.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соответствии с ФГОС ДО специфика дошкольного возраста и системные особенности ДО делают неправомерными требования от ребёнка конкретных образовательных достижений. 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Поэтому планируемые результаты освоения ОП ДО представляют собой возрастные характеристики возможных достижений ребёнка к 6 годам. </a:t>
            </a:r>
          </a:p>
        </p:txBody>
      </p:sp>
      <p:sp>
        <p:nvSpPr>
          <p:cNvPr id="107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86500"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sz="23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ПЛАНИРУЕМЫЕ РЕЗУЛЬТАТЫ РЕАЛИЗАЦИИ ОБРАЗОВАТЕЛЬНОЙ ПРОГРАММЫ</a:t>
            </a:r>
            <a:r>
              <a:rPr dirty="0"/>
              <a:t/>
            </a:r>
            <a:br>
              <a:rPr dirty="0"/>
            </a:br>
            <a:r>
              <a:rPr lang="ru-RU" sz="4100" b="1" strike="noStrike" spc="-1" dirty="0">
                <a:solidFill>
                  <a:srgbClr val="464646"/>
                </a:solidFill>
                <a:latin typeface="Lucida Sans Unicode"/>
              </a:rPr>
              <a:t> </a:t>
            </a:r>
            <a:endParaRPr lang="ru-RU" sz="41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60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900" b="0" u="sng" strike="noStrike" spc="-1" dirty="0">
                <a:solidFill>
                  <a:srgbClr val="000000"/>
                </a:solidFill>
                <a:uFillTx/>
                <a:latin typeface="PT Astra Serif" panose="020A0603040505020204" pitchFamily="18" charset="-52"/>
                <a:ea typeface="PT Astra Serif" panose="020A0603040505020204" pitchFamily="18" charset="-52"/>
              </a:rPr>
              <a:t>К четырем годам</a:t>
            </a:r>
            <a:r>
              <a:rPr lang="ru-RU" sz="19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9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-ребенок демонстрирует положительное отношение к разнообразным физическим упражнениям; проявляет элементы самостоятельности в двигательной деятельности, владеет культурно-гигиеническими навыками, откликается эмоционально на ярко выраженное состояние близких и сверстников, произносит правильно в словах все гласные и согласные звуки, ребёнок имеет представление о разнообразных объектах живой и неживой природы и т.д.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Планируемые результаты (целевые ориентиры) </a:t>
            </a:r>
            <a:endParaRPr lang="ru-RU" sz="2400" b="1" strike="noStrike" spc="-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освоения </a:t>
            </a:r>
            <a:r>
              <a:rPr lang="ru-RU" sz="24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ОП ДО :</a:t>
            </a:r>
            <a: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24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60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900" b="1" u="sng" strike="noStrike" spc="-1" dirty="0">
                <a:solidFill>
                  <a:srgbClr val="000000"/>
                </a:solidFill>
                <a:uFillTx/>
                <a:latin typeface="PT Astra Serif" panose="020A0603040505020204" pitchFamily="18" charset="-52"/>
                <a:ea typeface="PT Astra Serif" panose="020A0603040505020204" pitchFamily="18" charset="-52"/>
              </a:rPr>
              <a:t>К пяти годам:   </a:t>
            </a:r>
            <a:endParaRPr lang="ru-RU" sz="1900" b="1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9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-ребёнок проявляет интерес к разнообразным физическим упражнениям, стремится к самостоятельному осуществлению процессов личной гигиены, без напоминания взрослого здоровается и прощается, ребёнок самостоятелен в самообслуживании, большинство звуков произносит правильно, задает много вопросов поискового характера; ребёнок с удовольствием рассказывает о себе, своих желаниях, достижениях, семье, семейном быте и </a:t>
            </a:r>
            <a:r>
              <a:rPr lang="ru-RU" sz="19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т.д.</a:t>
            </a:r>
            <a:r>
              <a:rPr lang="ru-RU" sz="2700" b="0" strike="noStrike" spc="-1" dirty="0" smtClean="0">
                <a:solidFill>
                  <a:srgbClr val="000000"/>
                </a:solidFill>
                <a:latin typeface="Lucida Sans Unicode"/>
              </a:rPr>
              <a:t> </a:t>
            </a: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912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средняя общеобразовательная школа п. Первомайский Балашовского района Саратовской области Структурное  подразделение «Детский сад «Светлячок» </dc:title>
  <dc:subject/>
  <dc:creator>User PS</dc:creator>
  <dc:description/>
  <cp:lastModifiedBy>Administrator</cp:lastModifiedBy>
  <cp:revision>4</cp:revision>
  <dcterms:created xsi:type="dcterms:W3CDTF">2023-09-11T09:37:38Z</dcterms:created>
  <dcterms:modified xsi:type="dcterms:W3CDTF">2023-11-24T16:14:44Z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